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34" r:id="rId15"/>
    <p:sldId id="268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D"/>
    <a:srgbClr val="0E9B4C"/>
    <a:srgbClr val="52C2AD"/>
    <a:srgbClr val="73BDAA"/>
    <a:srgbClr val="52DE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422F6-8EE6-4058-98DF-F02EB9BB9306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395D80-9D33-4D09-A3A6-75CC88DFFD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E9E39-7808-4925-B15B-3E0A6F4F1CA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7D7F85-2E2C-4BCA-AE2E-E18C9C4FA2A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F928-088E-4C14-9299-90702DCBFC3C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E1EB-85A1-4EF9-91F1-C0363DE6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E580-9697-4B0D-B195-BC069A8FBFC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6C76-748F-4F2D-A362-F27BA25846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476E-260B-4626-BC27-C223B4AA061F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107B2-D379-4726-A1AF-CAAFF9455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FD8B-1923-424F-AAB1-3D8CEA8244D0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AEA20-29B0-48E9-8769-EB563F5F6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3FD5-FC34-4393-9A31-B05E1E72E87C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380A4-DE28-4CA5-8E8B-0B6B618511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51B9-CC9F-4B97-96D1-E761AAC58D3F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9BDBA-D4CE-4C2A-8B71-A6F1FCC80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9547-99E0-45E5-9C07-AC5B079CEFF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8694C-622B-4062-8C53-A89123657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2CB3-AA3F-4F2F-B758-96E28A47DE4B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F112B-AF47-4730-BF20-CC164C114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658B-130A-4A5C-B8ED-FA9E501258E0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6C779-4C87-4B4F-9048-B88BFCEAE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A191-5745-48DD-891E-E3BFD338F7E5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CCBA-DAB1-43E2-BF36-AAB107179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17C9-13E4-4C34-824D-1F35FDE667D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76D67-33BF-453D-8721-85637C7EB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1B070-1E1F-4152-A92E-DF66239DF5A1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7038EE1-1CE7-44ED-A2C2-12E2F1D0A2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52463" y="2378075"/>
            <a:ext cx="8810625" cy="2185988"/>
          </a:xfrm>
        </p:spPr>
        <p:txBody>
          <a:bodyPr/>
          <a:lstStyle/>
          <a:p>
            <a:pPr algn="l"/>
            <a:r>
              <a:rPr lang="ru-RU" sz="5000" smtClean="0">
                <a:latin typeface="Myriad Pro" pitchFamily="34" charset="0"/>
                <a:cs typeface="Times New Roman" pitchFamily="18" charset="0"/>
              </a:rPr>
              <a:t>ПРОЕКТИРОВАНИЕ </a:t>
            </a:r>
            <a:br>
              <a:rPr lang="ru-RU" sz="5000" smtClean="0">
                <a:latin typeface="Myriad Pro" pitchFamily="34" charset="0"/>
                <a:cs typeface="Times New Roman" pitchFamily="18" charset="0"/>
              </a:rPr>
            </a:br>
            <a:r>
              <a:rPr lang="ru-RU" sz="5000" smtClean="0">
                <a:latin typeface="Myriad Pro" pitchFamily="34" charset="0"/>
                <a:cs typeface="Times New Roman" pitchFamily="18" charset="0"/>
              </a:rPr>
              <a:t>НОВЫХ ЭКСКУРСИОННЫХ МАРШРУТОВ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2288" y="2538413"/>
            <a:ext cx="0" cy="1822450"/>
          </a:xfrm>
          <a:prstGeom prst="line">
            <a:avLst/>
          </a:prstGeom>
          <a:ln w="57150">
            <a:solidFill>
              <a:srgbClr val="FFE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164513" y="2613025"/>
            <a:ext cx="4027487" cy="1668463"/>
          </a:xfrm>
          <a:prstGeom prst="rect">
            <a:avLst/>
          </a:prstGeom>
          <a:solidFill>
            <a:srgbClr val="FFE60D"/>
          </a:solidFill>
          <a:ln>
            <a:solidFill>
              <a:srgbClr val="FFE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13" y="4643438"/>
            <a:ext cx="6096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МУЗЕЙ «САДОВОЕ КОЛЬЦО»</a:t>
            </a:r>
            <a:endParaRPr lang="ru-RU" sz="3200" dirty="0">
              <a:latin typeface="+mn-lt"/>
            </a:endParaRPr>
          </a:p>
        </p:txBody>
      </p:sp>
      <p:pic>
        <p:nvPicPr>
          <p:cNvPr id="3078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8" y="2682875"/>
            <a:ext cx="1879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13" y="3529013"/>
            <a:ext cx="4141787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6675" y="2655888"/>
            <a:ext cx="192246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2463" y="5322888"/>
            <a:ext cx="82026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ШКОЛА УНИВЕРСАЛЬНОГО ЭКСКУРСОВОДА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4756560"/>
              </p:ext>
            </p:extLst>
          </p:nvPr>
        </p:nvGraphicFramePr>
        <p:xfrm>
          <a:off x="431370" y="1916831"/>
          <a:ext cx="11425268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195"/>
                <a:gridCol w="1361487"/>
                <a:gridCol w="897025"/>
                <a:gridCol w="2152861"/>
                <a:gridCol w="1435241"/>
                <a:gridCol w="1435241"/>
                <a:gridCol w="39869"/>
                <a:gridCol w="1628349"/>
              </a:tblGrid>
              <a:tr h="184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Участки (этапы) перемещения по маршруту от места сбора экскурсантов до последнего пункта на конкретном участке маршрута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Места остановок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Объект показа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Продолжительность осмотра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Основное содержание информации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Указания по организации*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Методические указания**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227926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 Указываются предпочтительные точки, ракурсы обзора объектов показа; выходы экскурсантов из автобуса; конкретные моменты предоставления информации.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** Указания по созданию определенного эмоционально-психологического настроя экскурсантов, по использованию конкретных методических приемов ведения экскурсии.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0259014"/>
              </p:ext>
            </p:extLst>
          </p:nvPr>
        </p:nvGraphicFramePr>
        <p:xfrm>
          <a:off x="431371" y="240431"/>
          <a:ext cx="11425269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5269"/>
              </a:tblGrid>
              <a:tr h="16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490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 экскурсии __________________________________________________________________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Продолжительность (ч.) 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Протяженность (км) 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Автор-разработчик 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автор, коллектив авторов, предприятие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экскурсии 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Маршрут экскурсии, 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т. ч. варианты маршрута (летний, зимний) 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7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03" y="332656"/>
            <a:ext cx="10849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Защита экскурсии на маршруте </a:t>
            </a:r>
          </a:p>
        </p:txBody>
      </p:sp>
      <p:pic>
        <p:nvPicPr>
          <p:cNvPr id="5122" name="Picture 2" descr="C:\Users\Olga\Documents\ШВЭ\ФОТО\14 мая 2015\IMG_5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86" y="1269603"/>
            <a:ext cx="3484033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ga\Documents\ШВЭ\ФОТО\14 мая 2015\IMG_5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8769" y="650891"/>
            <a:ext cx="3484033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ga\Documents\ШВЭ\ФОТО\14 мая 2015\IMG_5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594" y="1278546"/>
            <a:ext cx="3468133" cy="39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lga\Documents\ШВЭ\ФОТО\14 мая 2015\IMG_5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347" y="1252374"/>
            <a:ext cx="4982780" cy="56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116632"/>
            <a:ext cx="10972800" cy="792088"/>
          </a:xfrm>
        </p:spPr>
        <p:txBody>
          <a:bodyPr/>
          <a:lstStyle/>
          <a:p>
            <a:r>
              <a:rPr lang="ru-RU" sz="1800" b="1" dirty="0"/>
              <a:t>ГОСТ Р 50681-2010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Туристские </a:t>
            </a:r>
            <a:r>
              <a:rPr lang="ru-RU" sz="1800" b="1" dirty="0"/>
              <a:t>услуги. Проектирование туристских услуг</a:t>
            </a:r>
            <a:r>
              <a:rPr lang="ru-RU" sz="1800" dirty="0"/>
              <a:t/>
            </a:r>
            <a:br>
              <a:rPr lang="ru-RU" sz="1800" dirty="0"/>
            </a:br>
            <a:endParaRPr lang="ru-RU" sz="1400" b="1" u="sng" dirty="0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23392" y="1052736"/>
            <a:ext cx="5664629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 </a:t>
            </a:r>
            <a:r>
              <a:rPr lang="ru-RU" sz="1100" b="1" dirty="0"/>
              <a:t>П</a:t>
            </a:r>
            <a:r>
              <a:rPr lang="ru-RU" sz="1100" b="1" dirty="0" smtClean="0"/>
              <a:t>роектирование </a:t>
            </a:r>
            <a:r>
              <a:rPr lang="ru-RU" sz="1100" b="1" dirty="0"/>
              <a:t>туристских услуг (туристского продукта):</a:t>
            </a:r>
            <a:r>
              <a:rPr lang="ru-RU" sz="1100" dirty="0"/>
              <a:t> Подготовка и разработка технических и технологических документов на туристские услуги/туристский продукт в соответствии с программой обслуживания туристов и условиями путешествия</a:t>
            </a:r>
            <a:r>
              <a:rPr lang="ru-RU" sz="11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/>
              <a:t>технологическая карта экскурсии:</a:t>
            </a:r>
            <a:r>
              <a:rPr lang="ru-RU" sz="1100" dirty="0"/>
              <a:t> Документ, устанавливающий логическую последовательность осмотра объектов на маршруте в соответствии с определенной тематикой. Технологическая карта содержит пространственно-временные характеристики отдельных этапов экскурсии: продолжительность, протяженность, месторасположение остановок, точек обзора и пр</a:t>
            </a:r>
            <a:r>
              <a:rPr lang="ru-RU" sz="11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 </a:t>
            </a:r>
            <a:r>
              <a:rPr lang="ru-RU" sz="1100" b="1" dirty="0"/>
              <a:t>туристский маршрут (трасса туристского похода):</a:t>
            </a:r>
            <a:r>
              <a:rPr lang="ru-RU" sz="1100" dirty="0"/>
              <a:t> маршрут следования туристов (экскурсантов), разработанный в соответствии с требованиями безопасности и включающий посещение различных исторических мест, культурных объектов, природных ландшафтов и т.п. в культурно-познавательных, оздоровительных, спортивных и других </a:t>
            </a:r>
            <a:r>
              <a:rPr lang="ru-RU" sz="1100" dirty="0" smtClean="0"/>
              <a:t>целях.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 </a:t>
            </a:r>
            <a:r>
              <a:rPr lang="ru-RU" sz="1100" b="1" dirty="0"/>
              <a:t>"портфель экскурсовода":</a:t>
            </a:r>
            <a:r>
              <a:rPr lang="ru-RU" sz="1100" dirty="0"/>
              <a:t> Условное наименование комплекта информационных материалов (фотографий, копий документов, географических карт, схем, репродукций с картин и др.), используемых экскурсоводом в ходе проведения экскурсии.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 </a:t>
            </a:r>
            <a:r>
              <a:rPr lang="ru-RU" sz="1100" b="1" dirty="0"/>
              <a:t>Контрольный текст экскурсии</a:t>
            </a:r>
            <a:r>
              <a:rPr lang="ru-RU" sz="1100" dirty="0"/>
              <a:t> - это технологический документ, включающий научное, актуализированное содержание информации, предоставляемой экскурсантам. На основе контрольного текста экскурсовод составляет индивидуальный текст, отображающий особенности и возможности экскурсовода и отвечающий интересам конкретных экскурсантов.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  <a:p>
            <a:pPr>
              <a:lnSpc>
                <a:spcPct val="80000"/>
              </a:lnSpc>
            </a:pPr>
            <a:endParaRPr lang="ru-RU" sz="1000" dirty="0" smtClean="0"/>
          </a:p>
        </p:txBody>
      </p:sp>
      <p:sp>
        <p:nvSpPr>
          <p:cNvPr id="501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480043" y="980728"/>
            <a:ext cx="5384800" cy="58221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100" b="1" dirty="0" smtClean="0"/>
              <a:t>Проектирование экскурсионных услуг предусматривает определение</a:t>
            </a:r>
            <a:r>
              <a:rPr lang="ru-RU" sz="1100" dirty="0" smtClean="0"/>
              <a:t>:</a:t>
            </a:r>
            <a:br>
              <a:rPr lang="ru-RU" sz="1100" dirty="0" smtClean="0"/>
            </a:br>
            <a:r>
              <a:rPr lang="ru-RU" sz="1100" dirty="0" smtClean="0"/>
              <a:t>- тематической направленности экскурсий;</a:t>
            </a:r>
            <a:br>
              <a:rPr lang="ru-RU" sz="1100" dirty="0" smtClean="0"/>
            </a:br>
            <a:r>
              <a:rPr lang="ru-RU" sz="1100" dirty="0" smtClean="0"/>
              <a:t>- объектов осмотра;</a:t>
            </a:r>
            <a:br>
              <a:rPr lang="ru-RU" sz="1100" dirty="0" smtClean="0"/>
            </a:br>
            <a:r>
              <a:rPr lang="ru-RU" sz="1100" dirty="0" smtClean="0"/>
              <a:t>- продолжительности экскурсий;</a:t>
            </a:r>
            <a:br>
              <a:rPr lang="ru-RU" sz="1100" dirty="0" smtClean="0"/>
            </a:br>
            <a:r>
              <a:rPr lang="ru-RU" sz="1100" dirty="0" smtClean="0"/>
              <a:t>- объема и качества предоставляемой информации;</a:t>
            </a:r>
            <a:br>
              <a:rPr lang="ru-RU" sz="1100" dirty="0" smtClean="0"/>
            </a:br>
            <a:r>
              <a:rPr lang="ru-RU" sz="1100" dirty="0" smtClean="0"/>
              <a:t>- способа перемещения по маршруту экскурсии.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/>
              <a:t>Результатом проектирования услуги "Экскурсия" являются следующие технологические документы: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технологические карты экскурсии (см. приложение Д);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контрольный текст экскурсии;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материалы "портфеля экскурсовода";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схема трассы маршрута транспортной экскурсии (см. приложение Е);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перечень основного и вспомогательного персонала (количественный состав на каждом этапе), обеспечивающего оказание экскурсионных услуг, с указанием требований к образованию, квалификации и профессиональной подготовке;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инструкции для экскурсантов (о правилах пользования снаряжением, правилах поведения в обычных и чрезвычайных ситуациях);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инструкции для персонала;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стандарты работы персонала;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- дополнительная информация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900"/>
          </a:xfrm>
        </p:spPr>
        <p:txBody>
          <a:bodyPr/>
          <a:lstStyle/>
          <a:p>
            <a:r>
              <a:rPr lang="ru-RU" sz="1800" b="1" dirty="0" smtClean="0"/>
              <a:t>ПРОФЕССИОНАЛЬНЫЕ СТРАНДАРТЫ ЭКСКУРСОВОДА</a:t>
            </a:r>
            <a:br>
              <a:rPr lang="ru-RU" sz="1800" b="1" dirty="0" smtClean="0"/>
            </a:br>
            <a:r>
              <a:rPr lang="ru-RU" sz="1800" b="1" dirty="0" smtClean="0"/>
              <a:t> Разработка экскурсий   Код  C/01.6    Уровень  квалификации</a:t>
            </a:r>
            <a:r>
              <a:rPr lang="ru-RU" sz="1800" dirty="0" smtClean="0"/>
              <a:t>    </a:t>
            </a:r>
            <a:r>
              <a:rPr lang="ru-RU" sz="1800" b="1" dirty="0" smtClean="0"/>
              <a:t>6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54274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b="1" dirty="0" smtClean="0"/>
              <a:t>Трудовые действия</a:t>
            </a:r>
            <a:r>
              <a:rPr lang="ru-RU" sz="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Определение цели и выбор темы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Составление экскурсионных программ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Подготовка текста экскурсии и составление методической разработки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Составление технологической карты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Определение методических приемов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Выбор программы экскурсий для экскурсионных групп или индивидуальных туристов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Отбор экскурсионных объектов для будущей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Подборка литературных источников по тематике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Комплектование "портфеля экскурсовода«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Объезд (обход) экскурсионного маршрута</a:t>
            </a:r>
          </a:p>
          <a:p>
            <a:pPr>
              <a:lnSpc>
                <a:spcPct val="80000"/>
              </a:lnSpc>
            </a:pPr>
            <a:endParaRPr lang="ru-RU" sz="800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Необходимые умения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Разрабатывать различные экскурсионные маршруты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Разрабатывать экскурсионные программы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Рассчитывать стоимость экскурсионных маршрутов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Составлять технологическую карту экскурсии с учетом вида туризма, транспорта, продолжительности и мест остановок, основных тем информационно-экскурсионной деятельности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Осуществлять контроль предоставления экскурсионных услуг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Оформлять экскурсионную документацию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Определять методические приемы проведения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Определять технику ведения экскурсии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Корректировать экскурсионную программу в связи с непредвиденными обстоятельствами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Применять знания психологии в работе с группой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Выбирать правильные направления продвижения экскурсионных программ потребителя</a:t>
            </a:r>
          </a:p>
        </p:txBody>
      </p:sp>
      <p:sp>
        <p:nvSpPr>
          <p:cNvPr id="54275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b="1" dirty="0" smtClean="0"/>
              <a:t>Необходимые знания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Законы и иные нормативные правовые акты Российской Федерации в сфере туризма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Принципы организации и методики проведения экскурсий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Основы туристской индустрии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Туристские ресурсы Российской Федерации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Историко-культурные и географические достопримечательности региона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Объекты показа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Деловой протокол и этикет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Теория формирования потребностей и межличностного общения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Основы психологии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Иностранный язык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Правила обслуживания на пешеходном, транспортном и комбинированном маршрутах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Правила поведения экскурсантов (туристов) на транспортных средствах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Правила оформления коммерческой документации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Стандарты делопроизводства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Современные информационные технологии в сфере туризма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Техника публичных выступлений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Основы экономики и управления, организации труда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Основы трудового и миграционного законодательства</a:t>
            </a:r>
          </a:p>
          <a:p>
            <a:pPr>
              <a:lnSpc>
                <a:spcPct val="80000"/>
              </a:lnSpc>
            </a:pPr>
            <a:r>
              <a:rPr lang="ru-RU" sz="800" b="1" dirty="0" smtClean="0"/>
              <a:t>Другие характеристики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Соблюдать нормы профессиональной этики по отношению к туристам, туроператорам и коллегам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Индивидуальная ответственность за эффективное, качественное экскурсионное обслуживание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Принимать самостоятельные решения, руководствуясь квалификационными требованиями и должностными обязанностями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563" y="706438"/>
            <a:ext cx="11755437" cy="52228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ЗАЩИТА АВТОРСКИХ ПРАВ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1646238"/>
            <a:ext cx="345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34975" y="174625"/>
            <a:ext cx="0" cy="900113"/>
          </a:xfrm>
          <a:prstGeom prst="line">
            <a:avLst/>
          </a:prstGeom>
          <a:ln w="57150">
            <a:solidFill>
              <a:srgbClr val="FFE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Заголовок 1"/>
          <p:cNvSpPr txBox="1">
            <a:spLocks/>
          </p:cNvSpPr>
          <p:nvPr/>
        </p:nvSpPr>
        <p:spPr bwMode="auto">
          <a:xfrm>
            <a:off x="436563" y="3175"/>
            <a:ext cx="11755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rgbClr val="0E9B4C"/>
                </a:solidFill>
                <a:latin typeface="Myriad Pro" pitchFamily="34" charset="0"/>
                <a:cs typeface="Times New Roman" pitchFamily="18" charset="0"/>
              </a:rPr>
              <a:t>Школа универсального экскурсовода</a:t>
            </a:r>
          </a:p>
        </p:txBody>
      </p:sp>
      <p:pic>
        <p:nvPicPr>
          <p:cNvPr id="10246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7900" y="1306513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" y="1355725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" y="4071938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7900" y="4033838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/>
          </p:cNvSpPr>
          <p:nvPr/>
        </p:nvSpPr>
        <p:spPr bwMode="auto">
          <a:xfrm>
            <a:off x="6046788" y="1874838"/>
            <a:ext cx="7467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r>
              <a:rPr lang="ru-RU" sz="3200" b="1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ГБУК г. Москвы </a:t>
            </a:r>
            <a:endParaRPr lang="en-US" sz="3200" b="1">
              <a:solidFill>
                <a:srgbClr val="000308"/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r>
              <a:rPr lang="ru-RU" sz="3200" b="1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«Музей «Садовое кольцо»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1400" b="1">
              <a:solidFill>
                <a:srgbClr val="000308"/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sadovoekoltso.com</a:t>
            </a:r>
            <a:endParaRPr lang="ru-RU" sz="3200" b="1">
              <a:solidFill>
                <a:srgbClr val="000308"/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veloekskursovod.ru</a:t>
            </a:r>
            <a:endParaRPr lang="ru-RU" sz="3200" b="1">
              <a:solidFill>
                <a:srgbClr val="000308"/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r>
              <a:rPr lang="en-US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museum-sk@mail.ru</a:t>
            </a:r>
            <a:endParaRPr lang="ru-RU" sz="2800">
              <a:solidFill>
                <a:srgbClr val="000308"/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r>
              <a:rPr lang="ru-RU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8 495 608 14 03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r>
              <a:rPr lang="ru-RU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Москва, Проспект Мира, д.1</a:t>
            </a:r>
            <a:r>
              <a:rPr lang="en-US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4</a:t>
            </a:r>
            <a:r>
              <a:rPr lang="ru-RU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, стр.1</a:t>
            </a:r>
            <a:r>
              <a:rPr lang="en-US" sz="2800">
                <a:solidFill>
                  <a:srgbClr val="000308"/>
                </a:solidFill>
                <a:latin typeface="Myriad Pro" pitchFamily="34" charset="0"/>
                <a:cs typeface="Times New Roman" pitchFamily="18" charset="0"/>
              </a:rPr>
              <a:t>0</a:t>
            </a:r>
            <a:endParaRPr lang="ru-RU" sz="2800">
              <a:latin typeface="Myriad Pro" pitchFamily="34" charset="0"/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963738"/>
            <a:ext cx="4826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6563" y="746125"/>
            <a:ext cx="11755437" cy="5207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КОНТАКТЫ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4975" y="174625"/>
            <a:ext cx="0" cy="900113"/>
          </a:xfrm>
          <a:prstGeom prst="line">
            <a:avLst/>
          </a:prstGeom>
          <a:ln w="57150">
            <a:solidFill>
              <a:srgbClr val="FFE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Заголовок 1"/>
          <p:cNvSpPr txBox="1">
            <a:spLocks/>
          </p:cNvSpPr>
          <p:nvPr/>
        </p:nvSpPr>
        <p:spPr bwMode="auto">
          <a:xfrm>
            <a:off x="436563" y="3175"/>
            <a:ext cx="11755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rgbClr val="0E9B4C"/>
                </a:solidFill>
                <a:latin typeface="Myriad Pro" pitchFamily="34" charset="0"/>
                <a:cs typeface="Times New Roman" pitchFamily="18" charset="0"/>
              </a:rPr>
              <a:t>Музей «Садовое кольцо»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49950" y="1963738"/>
            <a:ext cx="0" cy="3832225"/>
          </a:xfrm>
          <a:prstGeom prst="line">
            <a:avLst/>
          </a:prstGeom>
          <a:ln w="57150">
            <a:solidFill>
              <a:srgbClr val="FFE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563" y="706438"/>
            <a:ext cx="11755437" cy="52228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ЛИЦЕНЗИЯ ОБРАЗОВАТЕЛЬНОЙ ДЕЯТЕЛЬНОСТИ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1646238"/>
            <a:ext cx="345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34975" y="174625"/>
            <a:ext cx="0" cy="900113"/>
          </a:xfrm>
          <a:prstGeom prst="line">
            <a:avLst/>
          </a:prstGeom>
          <a:ln w="57150">
            <a:solidFill>
              <a:srgbClr val="FFE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436563" y="3175"/>
            <a:ext cx="11755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rgbClr val="0E9B4C"/>
                </a:solidFill>
                <a:latin typeface="Myriad Pro" pitchFamily="34" charset="0"/>
                <a:cs typeface="Times New Roman" pitchFamily="18" charset="0"/>
              </a:rPr>
              <a:t>Школа универсального экскурсовода</a:t>
            </a:r>
          </a:p>
        </p:txBody>
      </p:sp>
      <p:pic>
        <p:nvPicPr>
          <p:cNvPr id="4102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7900" y="1306513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" y="1355725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" y="4071938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7900" y="4033838"/>
            <a:ext cx="2662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445" y="332657"/>
            <a:ext cx="10177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МЕТОДИЧЕСКАЯ РАЗРАБОТКА ГОРОДСКОЙ ВЕЛОСИПЕДНОЙ ЭКСКУРСИИ</a:t>
            </a:r>
            <a:endParaRPr lang="ru-RU" sz="3200" dirty="0"/>
          </a:p>
        </p:txBody>
      </p:sp>
      <p:pic>
        <p:nvPicPr>
          <p:cNvPr id="1026" name="Picture 2" descr="C:\Users\Olga\Documents\ШВЭ\ФОТО\14 мая 2015\IMG_5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015" y="1895289"/>
            <a:ext cx="9455991" cy="47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7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03" y="407859"/>
            <a:ext cx="1075319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Подготовка </a:t>
            </a:r>
            <a:r>
              <a:rPr lang="ru-RU" sz="4400" b="1" dirty="0" smtClean="0"/>
              <a:t>велосипедной новой экскурсии</a:t>
            </a:r>
          </a:p>
          <a:p>
            <a:pPr algn="ctr"/>
            <a:r>
              <a:rPr lang="ru-RU" sz="2800" dirty="0" smtClean="0"/>
              <a:t> </a:t>
            </a:r>
          </a:p>
          <a:p>
            <a:pPr marL="342900" indent="-342900">
              <a:buAutoNum type="arabicParenR"/>
            </a:pPr>
            <a:r>
              <a:rPr lang="ru-RU" sz="3200" b="1" dirty="0" smtClean="0"/>
              <a:t>Предварительная работа </a:t>
            </a:r>
          </a:p>
          <a:p>
            <a:pPr marL="342900" indent="-342900">
              <a:buAutoNum type="arabicParenR"/>
            </a:pPr>
            <a:endParaRPr lang="ru-RU" sz="3200" b="1" dirty="0" smtClean="0"/>
          </a:p>
          <a:p>
            <a:r>
              <a:rPr lang="ru-RU" sz="3200" b="1" dirty="0" smtClean="0"/>
              <a:t>2</a:t>
            </a:r>
            <a:r>
              <a:rPr lang="ru-RU" sz="3200" b="1" dirty="0"/>
              <a:t>) Составление технологической карты экскурсионного </a:t>
            </a:r>
            <a:r>
              <a:rPr lang="ru-RU" sz="3200" b="1" dirty="0" smtClean="0"/>
              <a:t>маршрута</a:t>
            </a:r>
          </a:p>
          <a:p>
            <a:endParaRPr lang="ru-RU" sz="3200" b="1" dirty="0" smtClean="0"/>
          </a:p>
          <a:p>
            <a:r>
              <a:rPr lang="ru-RU" sz="3200" b="1" dirty="0"/>
              <a:t>3) Защита экскурсии на маршруте </a:t>
            </a:r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-79653"/>
            <a:ext cx="109452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/>
              <a:t>ЭТАПЫ ПОДГОТОВКИ НОВОЙ ВЕЛОСИПЕДНОЙ ЭКСКУРСИИ</a:t>
            </a:r>
          </a:p>
          <a:p>
            <a:endParaRPr lang="ru-RU" dirty="0"/>
          </a:p>
          <a:p>
            <a:r>
              <a:rPr lang="ru-RU" dirty="0" smtClean="0"/>
              <a:t>1. определение цели и задач экскурсии</a:t>
            </a:r>
          </a:p>
          <a:p>
            <a:r>
              <a:rPr lang="ru-RU" dirty="0" smtClean="0"/>
              <a:t>2. выбор темы </a:t>
            </a:r>
          </a:p>
          <a:p>
            <a:r>
              <a:rPr lang="ru-RU" dirty="0" smtClean="0"/>
              <a:t>3. определение маршрута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выбор </a:t>
            </a:r>
            <a:r>
              <a:rPr lang="ru-RU" dirty="0"/>
              <a:t>источников экскурсионного материала</a:t>
            </a:r>
          </a:p>
          <a:p>
            <a:r>
              <a:rPr lang="ru-RU" dirty="0"/>
              <a:t>5. отбор литературы и составление </a:t>
            </a:r>
            <a:r>
              <a:rPr lang="ru-RU" dirty="0" smtClean="0"/>
              <a:t>библиографии</a:t>
            </a:r>
          </a:p>
          <a:p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smtClean="0"/>
              <a:t>объезд </a:t>
            </a:r>
            <a:r>
              <a:rPr lang="ru-RU" dirty="0"/>
              <a:t>или обход </a:t>
            </a:r>
            <a:r>
              <a:rPr lang="ru-RU" dirty="0" smtClean="0"/>
              <a:t>маршрута</a:t>
            </a:r>
          </a:p>
          <a:p>
            <a:r>
              <a:rPr lang="ru-RU" dirty="0"/>
              <a:t>7. отбор и изучение экскурсионных объектов</a:t>
            </a:r>
          </a:p>
          <a:p>
            <a:r>
              <a:rPr lang="ru-RU" dirty="0" smtClean="0"/>
              <a:t>8. определение методических приемов экскурсии</a:t>
            </a:r>
          </a:p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определение техники ведения </a:t>
            </a:r>
            <a:r>
              <a:rPr lang="ru-RU" dirty="0" smtClean="0"/>
              <a:t>экскурсии</a:t>
            </a:r>
          </a:p>
          <a:p>
            <a:r>
              <a:rPr lang="ru-RU" dirty="0" smtClean="0"/>
              <a:t>10. </a:t>
            </a:r>
            <a:r>
              <a:rPr lang="ru-RU" dirty="0"/>
              <a:t>комплектование портфеля </a:t>
            </a:r>
            <a:r>
              <a:rPr lang="ru-RU" dirty="0" smtClean="0"/>
              <a:t>экскурсовода</a:t>
            </a:r>
          </a:p>
          <a:p>
            <a:r>
              <a:rPr lang="ru-RU" dirty="0"/>
              <a:t>11. подготовка контрольного текста </a:t>
            </a:r>
          </a:p>
          <a:p>
            <a:endParaRPr lang="ru-RU" dirty="0"/>
          </a:p>
          <a:p>
            <a:r>
              <a:rPr lang="ru-RU" b="1" dirty="0" smtClean="0"/>
              <a:t>12. </a:t>
            </a:r>
            <a:r>
              <a:rPr lang="ru-RU" b="1" dirty="0"/>
              <a:t>т</a:t>
            </a:r>
            <a:r>
              <a:rPr lang="ru-RU" b="1" dirty="0" smtClean="0"/>
              <a:t>ехнологическая </a:t>
            </a:r>
            <a:r>
              <a:rPr lang="ru-RU" b="1" dirty="0"/>
              <a:t>карта </a:t>
            </a:r>
            <a:r>
              <a:rPr lang="ru-RU" b="1" dirty="0" smtClean="0"/>
              <a:t>экскурсии</a:t>
            </a:r>
          </a:p>
          <a:p>
            <a:endParaRPr lang="ru-RU" dirty="0" smtClean="0"/>
          </a:p>
          <a:p>
            <a:r>
              <a:rPr lang="ru-RU" b="1" dirty="0" smtClean="0"/>
              <a:t>13. </a:t>
            </a:r>
            <a:r>
              <a:rPr lang="ru-RU" b="1" dirty="0"/>
              <a:t>прием (сдача) экскурсии</a:t>
            </a:r>
          </a:p>
          <a:p>
            <a:r>
              <a:rPr lang="ru-RU" b="1" dirty="0" smtClean="0"/>
              <a:t>14. </a:t>
            </a:r>
            <a:r>
              <a:rPr lang="ru-RU" b="1" dirty="0"/>
              <a:t>утверждением технологической карты экскурсии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8986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15413" y="496156"/>
            <a:ext cx="5568619" cy="3004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5413" y="548680"/>
            <a:ext cx="55686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Цель </a:t>
            </a:r>
            <a:r>
              <a:rPr lang="ru-RU" sz="2400" b="1" dirty="0">
                <a:solidFill>
                  <a:srgbClr val="FFFF00"/>
                </a:solidFill>
              </a:rPr>
              <a:t>экскурсии – это то, ради чего вы показываете экскурсантам памятники истории и культуры. </a:t>
            </a:r>
            <a:r>
              <a:rPr lang="ru-RU" sz="2400" b="1" dirty="0" smtClean="0">
                <a:solidFill>
                  <a:srgbClr val="FFFF00"/>
                </a:solidFill>
              </a:rPr>
              <a:t>Рассказ </a:t>
            </a:r>
            <a:r>
              <a:rPr lang="ru-RU" sz="2400" b="1" dirty="0">
                <a:solidFill>
                  <a:srgbClr val="FFFF00"/>
                </a:solidFill>
              </a:rPr>
              <a:t>подчинен той же цели. 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2117" y="496156"/>
            <a:ext cx="4696888" cy="5525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2117" y="548681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Маршрут </a:t>
            </a:r>
            <a:r>
              <a:rPr lang="ru-RU" sz="2400" b="1" dirty="0">
                <a:solidFill>
                  <a:srgbClr val="FFFF00"/>
                </a:solidFill>
              </a:rPr>
              <a:t>строится в </a:t>
            </a:r>
            <a:r>
              <a:rPr lang="ru-RU" sz="2400" b="1" dirty="0" smtClean="0">
                <a:solidFill>
                  <a:srgbClr val="FFFF00"/>
                </a:solidFill>
              </a:rPr>
              <a:t>наиболее </a:t>
            </a:r>
            <a:r>
              <a:rPr lang="ru-RU" sz="2400" b="1" dirty="0">
                <a:solidFill>
                  <a:srgbClr val="FFFF00"/>
                </a:solidFill>
              </a:rPr>
              <a:t>правильной для данной экскурсии последовательности осмотра объектов, наличие площадок для расположения группы, необходимости обеспечения безопасности экскурсантов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413" y="4221088"/>
            <a:ext cx="5856651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выбор темы </a:t>
            </a: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3420651" y="3476250"/>
            <a:ext cx="646176" cy="7448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>
            <a:off x="6384032" y="1998582"/>
            <a:ext cx="7680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3200789" y="836712"/>
            <a:ext cx="12192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84032" y="2492896"/>
            <a:ext cx="7680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84032" y="1556792"/>
            <a:ext cx="7680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768075" y="4653136"/>
            <a:ext cx="384043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768075" y="4941168"/>
            <a:ext cx="38404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672064" y="5445224"/>
            <a:ext cx="480053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7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9456" y="553914"/>
            <a:ext cx="432048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Разработка маршрута - сложный многоступенчатый процесс, требующий высокой квалификации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64085" y="537015"/>
            <a:ext cx="432048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Отбор литературы и составление библиографии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99456" y="4077072"/>
            <a:ext cx="432048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Отбор экскурсионных объектов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48128" y="4149080"/>
            <a:ext cx="3936437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Выбор </a:t>
            </a:r>
            <a:r>
              <a:rPr lang="ru-RU" sz="2400" dirty="0">
                <a:solidFill>
                  <a:srgbClr val="FFFF00"/>
                </a:solidFill>
              </a:rPr>
              <a:t>источников экскурсионного материала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27915" y="3140968"/>
            <a:ext cx="1920213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войная стрелка вверх/вниз 11"/>
          <p:cNvSpPr/>
          <p:nvPr/>
        </p:nvSpPr>
        <p:spPr>
          <a:xfrm>
            <a:off x="9024326" y="3273320"/>
            <a:ext cx="515109" cy="8757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3036608" y="3273319"/>
            <a:ext cx="646176" cy="8037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519936" y="1735874"/>
            <a:ext cx="134414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555757" y="4986884"/>
            <a:ext cx="16215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327915" y="3140968"/>
            <a:ext cx="1536171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67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3445" y="563276"/>
            <a:ext cx="4704523" cy="2433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МЕТОДИЧЕСКИЕ </a:t>
            </a:r>
            <a:r>
              <a:rPr lang="ru-RU" sz="2800" b="1" dirty="0" smtClean="0">
                <a:solidFill>
                  <a:srgbClr val="FFFF00"/>
                </a:solidFill>
              </a:rPr>
              <a:t>ПРИЕМЫ ПРОВЕДЕНИЯ </a:t>
            </a:r>
            <a:r>
              <a:rPr lang="ru-RU" sz="2800" b="1" dirty="0">
                <a:solidFill>
                  <a:srgbClr val="FFFF00"/>
                </a:solidFill>
              </a:rPr>
              <a:t>ЭКСКУРСИИ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72064" y="548680"/>
            <a:ext cx="4416491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ТЕХНИКИ ВЕДЕНИЯ ВЕЛОСИПЕДНОЙ ЭКСКУРСИИ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9456" y="3573016"/>
            <a:ext cx="99371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комплектование портфеля экскурсовода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5301208"/>
            <a:ext cx="9937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подготовка контрольного текста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235616" y="2996952"/>
            <a:ext cx="64617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557221" y="2996952"/>
            <a:ext cx="64617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2"/>
            <a:endCxn id="5" idx="0"/>
          </p:cNvCxnSpPr>
          <p:nvPr/>
        </p:nvCxnSpPr>
        <p:spPr>
          <a:xfrm>
            <a:off x="6168008" y="486916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557221" y="486916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58704" y="486916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25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1" y="476673"/>
            <a:ext cx="11233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Технологическая </a:t>
            </a:r>
            <a:r>
              <a:rPr lang="ru-RU" sz="3600" b="1" dirty="0"/>
              <a:t>карта экскурсии</a:t>
            </a:r>
            <a:r>
              <a:rPr lang="ru-RU" sz="3600" dirty="0"/>
              <a:t> </a:t>
            </a:r>
            <a:endParaRPr lang="ru-RU" sz="3600" dirty="0" smtClean="0"/>
          </a:p>
          <a:p>
            <a:endParaRPr lang="ru-RU" sz="3200" dirty="0"/>
          </a:p>
          <a:p>
            <a:pPr algn="just"/>
            <a:r>
              <a:rPr lang="ru-RU" sz="2400" dirty="0" smtClean="0"/>
              <a:t>документ</a:t>
            </a:r>
            <a:r>
              <a:rPr lang="ru-RU" sz="2400" dirty="0"/>
              <a:t>, определяющий логическую последовательность осмотра достопримечательных объектов на маршруте. Технологическая карта включает пространственно-временные характеристики отдельных этапов экскурсии (продолжительность, протяженность, месторасположение остановок, точек обзора и пр.), основные творческие задачи экскурсовода на каждом этапе.</a:t>
            </a:r>
          </a:p>
        </p:txBody>
      </p:sp>
    </p:spTree>
    <p:extLst>
      <p:ext uri="{BB962C8B-B14F-4D97-AF65-F5344CB8AC3E}">
        <p14:creationId xmlns:p14="http://schemas.microsoft.com/office/powerpoint/2010/main" xmlns="" val="15178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1076</TotalTime>
  <Words>683</Words>
  <Application>Microsoft Office PowerPoint</Application>
  <PresentationFormat>Произвольный</PresentationFormat>
  <Paragraphs>177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ПРОЕКТИРОВАНИЕ  НОВЫХ ЭКСКУРСИОННЫХ МАРШРУТОВ</vt:lpstr>
      <vt:lpstr>ЛИЦЕНЗИЯ ОБРАЗОВАТЕЛЬНОЙ ДЕЯТЕЛЬНОСТИ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ГОСТ Р 50681-2010  Туристские услуги. Проектирование туристских услуг </vt:lpstr>
      <vt:lpstr>ПРОФЕССИОНАЛЬНЫЕ СТРАНДАРТЫ ЭКСКУРСОВОДА  Разработка экскурсий   Код  C/01.6    Уровень  квалификации    6 </vt:lpstr>
      <vt:lpstr>ЗАЩИТА АВТОРСКИХ ПРАВ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 Кракозябра</dc:creator>
  <cp:lastModifiedBy>ольга</cp:lastModifiedBy>
  <cp:revision>130</cp:revision>
  <dcterms:created xsi:type="dcterms:W3CDTF">2017-10-16T09:23:40Z</dcterms:created>
  <dcterms:modified xsi:type="dcterms:W3CDTF">2018-02-27T22:19:38Z</dcterms:modified>
</cp:coreProperties>
</file>